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7" r:id="rId4"/>
    <p:sldId id="262" r:id="rId5"/>
    <p:sldId id="283" r:id="rId6"/>
    <p:sldId id="263" r:id="rId7"/>
    <p:sldId id="265" r:id="rId8"/>
    <p:sldId id="272" r:id="rId9"/>
    <p:sldId id="273" r:id="rId10"/>
    <p:sldId id="274" r:id="rId11"/>
    <p:sldId id="275" r:id="rId12"/>
    <p:sldId id="276" r:id="rId13"/>
    <p:sldId id="277" r:id="rId14"/>
    <p:sldId id="282" r:id="rId15"/>
    <p:sldId id="278" r:id="rId16"/>
    <p:sldId id="279" r:id="rId17"/>
    <p:sldId id="280" r:id="rId18"/>
    <p:sldId id="281" r:id="rId19"/>
    <p:sldId id="270" r:id="rId20"/>
    <p:sldId id="27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989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073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605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5F3643A-6626-47F4-819E-19366CE18E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10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023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26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9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686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066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540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14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11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39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4350"/>
            <a:ext cx="5105400" cy="61150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65700" y="685800"/>
            <a:ext cx="4229100" cy="2554545"/>
          </a:xfrm>
          <a:prstGeom prst="rect">
            <a:avLst/>
          </a:prstGeom>
          <a:noFill/>
          <a:ln>
            <a:noFill/>
          </a:ln>
          <a:effectLst>
            <a:innerShdw blurRad="114300">
              <a:srgbClr val="FF0000"/>
            </a:inn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BỘ MÔN NGỮ VĂN 2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THƯƠNG MẾN 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CHÀO CÁC EM</a:t>
            </a:r>
          </a:p>
        </p:txBody>
      </p:sp>
      <p:sp>
        <p:nvSpPr>
          <p:cNvPr id="2054" name="TextBox 3"/>
          <p:cNvSpPr txBox="1">
            <a:spLocks noChangeArrowheads="1"/>
          </p:cNvSpPr>
          <p:nvPr/>
        </p:nvSpPr>
        <p:spPr bwMode="auto">
          <a:xfrm>
            <a:off x="5181600" y="3471863"/>
            <a:ext cx="42291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MONG CÁC EM LUÔN MẠNH KHỎE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VÀ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HỌC TẬP TỐT </a:t>
            </a:r>
          </a:p>
        </p:txBody>
      </p:sp>
    </p:spTree>
    <p:extLst>
      <p:ext uri="{BB962C8B-B14F-4D97-AF65-F5344CB8AC3E}">
        <p14:creationId xmlns:p14="http://schemas.microsoft.com/office/powerpoint/2010/main" val="36368848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153400" cy="5715000"/>
          </a:xfrm>
          <a:solidFill>
            <a:srgbClr val="3333FF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u="sng" dirty="0" err="1">
                <a:solidFill>
                  <a:srgbClr val="FFFF00"/>
                </a:solidFill>
                <a:latin typeface="Times New Roman" pitchFamily="18" charset="0"/>
              </a:rPr>
              <a:t>b.Tự</a:t>
            </a:r>
            <a:r>
              <a:rPr lang="en-US" b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u="sng" dirty="0" err="1">
                <a:solidFill>
                  <a:srgbClr val="FFFF00"/>
                </a:solidFill>
                <a:latin typeface="Times New Roman" pitchFamily="18" charset="0"/>
              </a:rPr>
              <a:t>phụ</a:t>
            </a:r>
            <a:r>
              <a:rPr lang="en-US" b="1" u="sng" dirty="0">
                <a:solidFill>
                  <a:srgbClr val="FFFF00"/>
                </a:solidFill>
                <a:latin typeface="Times New Roman" pitchFamily="18" charset="0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-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Khái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niệm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phụ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thái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độ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đề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cao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quá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mức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bản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thân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đến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mức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coi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thường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người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khác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.(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phụ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khác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với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hào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).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-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Biểu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hiện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Luôn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đề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cao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quá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mức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bản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thân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Luôn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chủ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cho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đúng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làm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được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việc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gì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đó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thì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tỏ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ra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coi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thường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người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khác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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biểu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hiện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của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căn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bệnh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“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ngôi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sao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”.</a:t>
            </a:r>
            <a:endParaRPr lang="en-US" b="1" i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b="1" i="1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45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458200" cy="6324600"/>
          </a:xfrm>
          <a:solidFill>
            <a:srgbClr val="3333FF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-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Nguyên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nhân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dẫn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đến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căn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bệnh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phụ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: </a:t>
            </a:r>
          </a:p>
          <a:p>
            <a:pPr>
              <a:buFontTx/>
              <a:buNone/>
            </a:pPr>
            <a:endParaRPr lang="en-US" sz="3600" b="1" i="1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endParaRPr lang="en-US" sz="3600" b="1" i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sz="3600" b="1" i="1" dirty="0" smtClean="0">
                <a:solidFill>
                  <a:srgbClr val="FFFF00"/>
                </a:solidFill>
                <a:latin typeface="Times New Roman" pitchFamily="18" charset="0"/>
              </a:rPr>
              <a:t>-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Tác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hại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: </a:t>
            </a:r>
          </a:p>
          <a:p>
            <a:pPr>
              <a:buFontTx/>
              <a:buNone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endParaRPr lang="en-US" sz="36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86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28600"/>
            <a:ext cx="8382000" cy="6324600"/>
          </a:xfrm>
          <a:solidFill>
            <a:srgbClr val="800000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endParaRPr lang="en-US" sz="2800" b="1" i="1" u="sng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sz="2800" b="1" i="1" u="sng" dirty="0" err="1" smtClean="0">
                <a:solidFill>
                  <a:schemeClr val="bg1"/>
                </a:solidFill>
                <a:latin typeface="Times New Roman" pitchFamily="18" charset="0"/>
              </a:rPr>
              <a:t>c.Mối</a:t>
            </a:r>
            <a:r>
              <a:rPr lang="en-US" sz="2800" b="1" i="1" u="sng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quan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hệ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giữa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hai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căn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bệnh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tự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ti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và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tự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phụ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 </a:t>
            </a:r>
          </a:p>
          <a:p>
            <a:pPr>
              <a:buFontTx/>
              <a:buNone/>
            </a:pP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- </a:t>
            </a:r>
            <a:endParaRPr lang="en-US" sz="28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sz="2800" b="1" i="1" u="sng" dirty="0" err="1" smtClean="0">
                <a:solidFill>
                  <a:schemeClr val="bg1"/>
                </a:solidFill>
                <a:latin typeface="Times New Roman" pitchFamily="18" charset="0"/>
              </a:rPr>
              <a:t>d.Cách</a:t>
            </a:r>
            <a:r>
              <a:rPr lang="en-US" sz="2800" b="1" i="1" u="sng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khắc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phục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</a:rPr>
              <a:t> : </a:t>
            </a:r>
          </a:p>
          <a:p>
            <a:pPr>
              <a:buFontTx/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</a:rPr>
              <a:t>-</a:t>
            </a:r>
          </a:p>
          <a:p>
            <a:pPr>
              <a:buFontTx/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</a:rPr>
              <a:t>-</a:t>
            </a:r>
          </a:p>
          <a:p>
            <a:pPr>
              <a:buFontTx/>
              <a:buNone/>
            </a:pP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-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57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85800"/>
            <a:ext cx="8001000" cy="5257800"/>
          </a:xfrm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=&gt;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Cách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phân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chia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được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phân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tích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theo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mối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hệ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hệ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giữa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các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bộ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phận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tạo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nên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(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khaí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niệm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,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biểu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hiện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,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nguyên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nhân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tạo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nên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hệ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giữa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với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các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liên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(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tác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hại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của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tự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và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tự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phụ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với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học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tập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và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công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tác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).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hệ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giữa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phân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tích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với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người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phân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tích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(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cách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khắc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phục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…).  </a:t>
            </a:r>
          </a:p>
        </p:txBody>
      </p:sp>
    </p:spTree>
    <p:extLst>
      <p:ext uri="{BB962C8B-B14F-4D97-AF65-F5344CB8AC3E}">
        <p14:creationId xmlns:p14="http://schemas.microsoft.com/office/powerpoint/2010/main" val="380655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4525963"/>
          </a:xfrm>
        </p:spPr>
        <p:txBody>
          <a:bodyPr>
            <a:noAutofit/>
          </a:bodyPr>
          <a:lstStyle/>
          <a:p>
            <a:pPr marL="609600" indent="-609600" algn="just">
              <a:lnSpc>
                <a:spcPct val="80000"/>
              </a:lnSpc>
              <a:buFontTx/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09600" indent="-609600" algn="just">
              <a:lnSpc>
                <a:spcPct val="80000"/>
              </a:lnSpc>
              <a:buFontTx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cu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 s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nay,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â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n,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ữn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 b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ệnh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ô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ọ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ô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â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 bi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tin.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 b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ô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Do 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ậy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-8538"/>
            <a:ext cx="7786468" cy="707886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vi-V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ĐỌC VÀ SỬA BÀI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02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04800"/>
            <a:ext cx="8382000" cy="6172200"/>
          </a:xfrm>
          <a:solidFill>
            <a:srgbClr val="CC3300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3600" b="1" u="sng" dirty="0">
                <a:solidFill>
                  <a:schemeClr val="hlink"/>
                </a:solidFill>
                <a:latin typeface="Times New Roman" pitchFamily="18" charset="0"/>
              </a:rPr>
              <a:t>2. </a:t>
            </a:r>
            <a:r>
              <a:rPr lang="en-US" sz="3600" b="1" u="sng" dirty="0" err="1">
                <a:solidFill>
                  <a:schemeClr val="hlink"/>
                </a:solidFill>
                <a:latin typeface="Times New Roman" pitchFamily="18" charset="0"/>
              </a:rPr>
              <a:t>Bài</a:t>
            </a:r>
            <a:r>
              <a:rPr lang="en-US" sz="3600" b="1" u="sng" dirty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-US" sz="3600" b="1" u="sng" dirty="0" err="1">
                <a:solidFill>
                  <a:schemeClr val="hlink"/>
                </a:solidFill>
                <a:latin typeface="Times New Roman" pitchFamily="18" charset="0"/>
              </a:rPr>
              <a:t>tập</a:t>
            </a:r>
            <a:r>
              <a:rPr lang="en-US" sz="3600" b="1" u="sng" dirty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-US" sz="3600" b="1" u="sng" dirty="0" smtClean="0">
                <a:solidFill>
                  <a:schemeClr val="hlink"/>
                </a:solidFill>
                <a:latin typeface="Times New Roman" pitchFamily="18" charset="0"/>
              </a:rPr>
              <a:t>:</a:t>
            </a:r>
            <a:endParaRPr lang="en-US" sz="3600" b="1" u="sng" dirty="0">
              <a:solidFill>
                <a:schemeClr val="hlink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Phân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tích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hình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ảnh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sĩ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tử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và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quan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trường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trong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hai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câu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thực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bài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 </a:t>
            </a:r>
            <a:r>
              <a:rPr lang="en-US" sz="3600" b="1" i="1" dirty="0">
                <a:latin typeface="Times New Roman" pitchFamily="18" charset="0"/>
              </a:rPr>
              <a:t>“</a:t>
            </a:r>
            <a:r>
              <a:rPr lang="en-US" sz="3600" b="1" i="1" dirty="0" err="1">
                <a:latin typeface="Times New Roman" pitchFamily="18" charset="0"/>
              </a:rPr>
              <a:t>Vịnh</a:t>
            </a:r>
            <a:r>
              <a:rPr lang="en-US" sz="3600" b="1" i="1" dirty="0">
                <a:latin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</a:rPr>
              <a:t>khoa</a:t>
            </a:r>
            <a:r>
              <a:rPr lang="en-US" sz="3600" b="1" i="1" dirty="0">
                <a:latin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</a:rPr>
              <a:t>thi</a:t>
            </a:r>
            <a:r>
              <a:rPr lang="en-US" sz="3600" b="1" i="1" dirty="0">
                <a:latin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</a:rPr>
              <a:t>hương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”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Trần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Tế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Xương</a:t>
            </a:r>
            <a:r>
              <a:rPr lang="en-US" sz="3600" b="1" i="1" dirty="0" smtClean="0">
                <a:solidFill>
                  <a:srgbClr val="FFFF00"/>
                </a:solidFill>
                <a:latin typeface="Times New Roman" pitchFamily="18" charset="0"/>
              </a:rPr>
              <a:t>.:</a:t>
            </a:r>
          </a:p>
          <a:p>
            <a:pPr>
              <a:buFontTx/>
              <a:buNone/>
            </a:pPr>
            <a:r>
              <a:rPr lang="en-US" sz="3600" b="1" dirty="0" smtClean="0">
                <a:latin typeface="+mj-lt"/>
              </a:rPr>
              <a:t>			</a:t>
            </a:r>
            <a:r>
              <a:rPr lang="vi-VN" sz="3600" b="1" dirty="0" smtClean="0">
                <a:latin typeface="+mj-lt"/>
              </a:rPr>
              <a:t>“</a:t>
            </a:r>
            <a:r>
              <a:rPr lang="vi-VN" sz="3600" b="1" dirty="0">
                <a:latin typeface="+mj-lt"/>
              </a:rPr>
              <a:t>Lôi thôi sĩ tử vai đeo lọ</a:t>
            </a:r>
            <a:br>
              <a:rPr lang="vi-VN" sz="3600" b="1" dirty="0">
                <a:latin typeface="+mj-lt"/>
              </a:rPr>
            </a:br>
            <a:r>
              <a:rPr lang="vi-VN" sz="3600" b="1" dirty="0">
                <a:latin typeface="+mj-lt"/>
              </a:rPr>
              <a:t>     </a:t>
            </a:r>
            <a:r>
              <a:rPr lang="vi-VN" sz="3600" b="1" dirty="0" smtClean="0">
                <a:latin typeface="+mj-lt"/>
              </a:rPr>
              <a:t>  </a:t>
            </a:r>
            <a:r>
              <a:rPr lang="vi-VN" sz="3600" b="1" dirty="0">
                <a:latin typeface="+mj-lt"/>
              </a:rPr>
              <a:t>Ậm ọe quan trường miệng thét loa</a:t>
            </a:r>
            <a:r>
              <a:rPr lang="vi-VN" sz="3600" b="1" dirty="0" smtClean="0">
                <a:latin typeface="+mj-lt"/>
              </a:rPr>
              <a:t>”</a:t>
            </a:r>
            <a:endParaRPr lang="en-US" sz="3600" b="1" i="1" dirty="0">
              <a:solidFill>
                <a:srgbClr val="FFFF00"/>
              </a:solidFill>
              <a:latin typeface="+mj-lt"/>
            </a:endParaRPr>
          </a:p>
          <a:p>
            <a:pPr>
              <a:buFontTx/>
              <a:buNone/>
            </a:pPr>
            <a:r>
              <a:rPr lang="en-US" sz="3600" b="1" u="sng" dirty="0">
                <a:solidFill>
                  <a:srgbClr val="00FFFF"/>
                </a:solidFill>
                <a:latin typeface="Times New Roman" pitchFamily="18" charset="0"/>
              </a:rPr>
              <a:t>a/ </a:t>
            </a:r>
            <a:r>
              <a:rPr lang="en-US" sz="3600" b="1" u="sng" dirty="0" err="1">
                <a:solidFill>
                  <a:srgbClr val="00FFFF"/>
                </a:solidFill>
                <a:latin typeface="Times New Roman" pitchFamily="18" charset="0"/>
              </a:rPr>
              <a:t>Nội</a:t>
            </a:r>
            <a:r>
              <a:rPr lang="en-US" sz="3600" b="1" u="sng" dirty="0">
                <a:solidFill>
                  <a:srgbClr val="00FFFF"/>
                </a:solidFill>
                <a:latin typeface="Times New Roman" pitchFamily="18" charset="0"/>
              </a:rPr>
              <a:t> dung </a:t>
            </a:r>
            <a:r>
              <a:rPr lang="en-US" sz="3600" b="1" u="sng" dirty="0" err="1">
                <a:solidFill>
                  <a:srgbClr val="00FFFF"/>
                </a:solidFill>
                <a:latin typeface="Times New Roman" pitchFamily="18" charset="0"/>
              </a:rPr>
              <a:t>cần</a:t>
            </a:r>
            <a:r>
              <a:rPr lang="en-US" sz="3600" b="1" u="sng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00FFFF"/>
                </a:solidFill>
                <a:latin typeface="Times New Roman" pitchFamily="18" charset="0"/>
              </a:rPr>
              <a:t>phân</a:t>
            </a:r>
            <a:r>
              <a:rPr lang="en-US" sz="3600" b="1" u="sng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00FFFF"/>
                </a:solidFill>
                <a:latin typeface="Times New Roman" pitchFamily="18" charset="0"/>
              </a:rPr>
              <a:t>tích</a:t>
            </a:r>
            <a:r>
              <a:rPr lang="en-US" sz="3600" b="1" dirty="0">
                <a:solidFill>
                  <a:srgbClr val="00FFFF"/>
                </a:solidFill>
                <a:latin typeface="Times New Roman" pitchFamily="18" charset="0"/>
              </a:rPr>
              <a:t>:  </a:t>
            </a:r>
          </a:p>
        </p:txBody>
      </p:sp>
    </p:spTree>
    <p:extLst>
      <p:ext uri="{BB962C8B-B14F-4D97-AF65-F5344CB8AC3E}">
        <p14:creationId xmlns:p14="http://schemas.microsoft.com/office/powerpoint/2010/main" val="346356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305800" cy="6019800"/>
          </a:xfrm>
          <a:solidFill>
            <a:srgbClr val="800000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b/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Nghệ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thuật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biểu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đạt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hai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câu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thơ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  <a:p>
            <a:pPr>
              <a:buFontTx/>
              <a:buNone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+</a:t>
            </a:r>
          </a:p>
          <a:p>
            <a:pPr>
              <a:buFontTx/>
              <a:buNone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+</a:t>
            </a:r>
          </a:p>
          <a:p>
            <a:pPr>
              <a:buFontTx/>
              <a:buNone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+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83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81000"/>
            <a:ext cx="8077200" cy="5943600"/>
          </a:xfrm>
          <a:solidFill>
            <a:srgbClr val="CC3300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c/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Cảm</a:t>
            </a: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nhận</a:t>
            </a: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về</a:t>
            </a: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cảnh</a:t>
            </a: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thi</a:t>
            </a: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cử</a:t>
            </a: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trong</a:t>
            </a: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hai</a:t>
            </a: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câu</a:t>
            </a:r>
            <a:r>
              <a:rPr lang="en-US" sz="40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4000" b="1" i="1" u="sng" dirty="0" err="1">
                <a:solidFill>
                  <a:srgbClr val="FFFF00"/>
                </a:solidFill>
                <a:latin typeface="Times New Roman" pitchFamily="18" charset="0"/>
              </a:rPr>
              <a:t>thơ</a:t>
            </a:r>
            <a:r>
              <a:rPr lang="en-US" sz="4000" b="1" i="1" dirty="0" smtClean="0">
                <a:solidFill>
                  <a:srgbClr val="FFFF00"/>
                </a:solidFill>
                <a:latin typeface="Times New Roman" pitchFamily="18" charset="0"/>
              </a:rPr>
              <a:t>:</a:t>
            </a:r>
            <a:endParaRPr lang="en-US" sz="4000" b="1" i="1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3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57200"/>
            <a:ext cx="8382000" cy="5638800"/>
          </a:xfrm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latin typeface="Times New Roman" pitchFamily="18" charset="0"/>
              </a:rPr>
              <a:t>=&gt; </a:t>
            </a:r>
            <a:r>
              <a:rPr lang="en-US" b="1" dirty="0" err="1">
                <a:latin typeface="Times New Roman" pitchFamily="18" charset="0"/>
              </a:rPr>
              <a:t>C</a:t>
            </a:r>
            <a:r>
              <a:rPr lang="en-US" b="1" dirty="0" err="1"/>
              <a:t>ách</a:t>
            </a:r>
            <a:r>
              <a:rPr lang="en-US" b="1" dirty="0"/>
              <a:t> </a:t>
            </a:r>
            <a:r>
              <a:rPr lang="en-US" b="1" dirty="0" err="1"/>
              <a:t>phân</a:t>
            </a:r>
            <a:r>
              <a:rPr lang="en-US" b="1" dirty="0"/>
              <a:t> chia </a:t>
            </a:r>
            <a:r>
              <a:rPr lang="en-US" b="1" dirty="0" err="1"/>
              <a:t>đối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</a:t>
            </a:r>
            <a:r>
              <a:rPr lang="en-US" b="1" dirty="0" err="1"/>
              <a:t>được</a:t>
            </a:r>
            <a:r>
              <a:rPr lang="en-US" b="1" dirty="0"/>
              <a:t> </a:t>
            </a:r>
            <a:r>
              <a:rPr lang="en-US" b="1" dirty="0" err="1"/>
              <a:t>phân</a:t>
            </a:r>
            <a:r>
              <a:rPr lang="en-US" b="1" dirty="0"/>
              <a:t> </a:t>
            </a:r>
            <a:r>
              <a:rPr lang="en-US" b="1" dirty="0" err="1"/>
              <a:t>tích</a:t>
            </a:r>
            <a:r>
              <a:rPr lang="en-US" b="1" dirty="0"/>
              <a:t> </a:t>
            </a:r>
            <a:r>
              <a:rPr lang="en-US" b="1" dirty="0" err="1"/>
              <a:t>theo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mối</a:t>
            </a:r>
            <a:r>
              <a:rPr lang="en-US" b="1" dirty="0"/>
              <a:t> </a:t>
            </a:r>
            <a:r>
              <a:rPr lang="en-US" b="1" dirty="0" err="1"/>
              <a:t>quan</a:t>
            </a:r>
            <a:r>
              <a:rPr lang="en-US" b="1" dirty="0"/>
              <a:t> </a:t>
            </a:r>
            <a:r>
              <a:rPr lang="en-US" b="1" dirty="0" err="1"/>
              <a:t>hệ</a:t>
            </a:r>
            <a:r>
              <a:rPr lang="en-US" b="1" dirty="0"/>
              <a:t>: </a:t>
            </a:r>
          </a:p>
          <a:p>
            <a:pPr>
              <a:buFontTx/>
              <a:buNone/>
            </a:pPr>
            <a:r>
              <a:rPr lang="en-US" b="1" dirty="0">
                <a:latin typeface="Times New Roman" pitchFamily="18" charset="0"/>
              </a:rPr>
              <a:t>+ </a:t>
            </a:r>
            <a:r>
              <a:rPr lang="en-US" b="1" dirty="0" err="1">
                <a:latin typeface="Times New Roman" pitchFamily="18" charset="0"/>
              </a:rPr>
              <a:t>Quan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h</a:t>
            </a:r>
            <a:r>
              <a:rPr lang="en-US" b="1" dirty="0" err="1"/>
              <a:t>ệ</a:t>
            </a:r>
            <a:r>
              <a:rPr lang="en-US" b="1" dirty="0"/>
              <a:t> </a:t>
            </a:r>
            <a:r>
              <a:rPr lang="en-US" b="1" dirty="0" err="1"/>
              <a:t>giữa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bộ</a:t>
            </a:r>
            <a:r>
              <a:rPr lang="en-US" b="1" dirty="0"/>
              <a:t> </a:t>
            </a:r>
            <a:r>
              <a:rPr lang="en-US" b="1" dirty="0" err="1"/>
              <a:t>phận</a:t>
            </a:r>
            <a:r>
              <a:rPr lang="en-US" b="1" dirty="0"/>
              <a:t> </a:t>
            </a:r>
            <a:r>
              <a:rPr lang="en-US" b="1" dirty="0" err="1"/>
              <a:t>tạo</a:t>
            </a:r>
            <a:r>
              <a:rPr lang="en-US" b="1" dirty="0"/>
              <a:t> </a:t>
            </a:r>
            <a:r>
              <a:rPr lang="en-US" b="1" dirty="0" err="1"/>
              <a:t>nên</a:t>
            </a:r>
            <a:r>
              <a:rPr lang="en-US" b="1" dirty="0"/>
              <a:t> </a:t>
            </a:r>
            <a:r>
              <a:rPr lang="en-US" b="1" dirty="0" err="1"/>
              <a:t>đối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 ( </a:t>
            </a:r>
            <a:r>
              <a:rPr lang="en-US" b="1" i="1" dirty="0" err="1"/>
              <a:t>nội</a:t>
            </a:r>
            <a:r>
              <a:rPr lang="en-US" b="1" i="1" dirty="0"/>
              <a:t> dung; </a:t>
            </a:r>
            <a:r>
              <a:rPr lang="en-US" b="1" i="1" dirty="0" err="1"/>
              <a:t>nghệ</a:t>
            </a:r>
            <a:r>
              <a:rPr lang="en-US" b="1" i="1" dirty="0"/>
              <a:t> </a:t>
            </a:r>
            <a:r>
              <a:rPr lang="en-US" b="1" i="1" dirty="0" err="1"/>
              <a:t>thuật</a:t>
            </a:r>
            <a:r>
              <a:rPr lang="en-US" b="1" i="1" dirty="0"/>
              <a:t> </a:t>
            </a:r>
            <a:r>
              <a:rPr lang="en-US" b="1" i="1" dirty="0" err="1"/>
              <a:t>của</a:t>
            </a:r>
            <a:r>
              <a:rPr lang="en-US" b="1" i="1" dirty="0"/>
              <a:t> 2 </a:t>
            </a:r>
            <a:r>
              <a:rPr lang="en-US" b="1" i="1" dirty="0" err="1"/>
              <a:t>câu</a:t>
            </a:r>
            <a:r>
              <a:rPr lang="en-US" b="1" i="1" dirty="0"/>
              <a:t> </a:t>
            </a:r>
            <a:r>
              <a:rPr lang="en-US" b="1" i="1" dirty="0" err="1"/>
              <a:t>thơ</a:t>
            </a:r>
            <a:r>
              <a:rPr lang="en-US" b="1" i="1" dirty="0"/>
              <a:t>).</a:t>
            </a:r>
          </a:p>
          <a:p>
            <a:pPr>
              <a:buFontTx/>
              <a:buNone/>
            </a:pPr>
            <a:r>
              <a:rPr lang="en-US" b="1" dirty="0">
                <a:latin typeface="Times New Roman" pitchFamily="18" charset="0"/>
              </a:rPr>
              <a:t>+ </a:t>
            </a:r>
            <a:r>
              <a:rPr lang="en-US" b="1" dirty="0" err="1">
                <a:latin typeface="Times New Roman" pitchFamily="18" charset="0"/>
              </a:rPr>
              <a:t>Quan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h</a:t>
            </a:r>
            <a:r>
              <a:rPr lang="en-US" b="1" dirty="0" err="1"/>
              <a:t>ệ</a:t>
            </a:r>
            <a:r>
              <a:rPr lang="en-US" b="1" dirty="0"/>
              <a:t> </a:t>
            </a:r>
            <a:r>
              <a:rPr lang="en-US" b="1" dirty="0" err="1"/>
              <a:t>giữa</a:t>
            </a:r>
            <a:r>
              <a:rPr lang="en-US" b="1" dirty="0"/>
              <a:t> </a:t>
            </a:r>
            <a:r>
              <a:rPr lang="en-US" b="1" dirty="0" err="1"/>
              <a:t>đối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</a:t>
            </a:r>
            <a:r>
              <a:rPr lang="en-US" b="1" dirty="0" err="1"/>
              <a:t>phân</a:t>
            </a:r>
            <a:r>
              <a:rPr lang="en-US" b="1" dirty="0"/>
              <a:t> </a:t>
            </a:r>
            <a:r>
              <a:rPr lang="en-US" b="1" dirty="0" err="1"/>
              <a:t>tích</a:t>
            </a:r>
            <a:r>
              <a:rPr lang="en-US" b="1" dirty="0"/>
              <a:t> </a:t>
            </a:r>
            <a:r>
              <a:rPr lang="en-US" b="1" dirty="0" err="1"/>
              <a:t>với</a:t>
            </a:r>
            <a:r>
              <a:rPr lang="en-US" b="1" dirty="0"/>
              <a:t> </a:t>
            </a:r>
            <a:r>
              <a:rPr lang="en-US" b="1" dirty="0" err="1"/>
              <a:t>người</a:t>
            </a:r>
            <a:r>
              <a:rPr lang="en-US" b="1" dirty="0"/>
              <a:t> </a:t>
            </a:r>
            <a:r>
              <a:rPr lang="en-US" b="1" dirty="0" err="1"/>
              <a:t>phân</a:t>
            </a:r>
            <a:r>
              <a:rPr lang="en-US" b="1" dirty="0"/>
              <a:t> </a:t>
            </a:r>
            <a:r>
              <a:rPr lang="en-US" b="1" dirty="0" err="1"/>
              <a:t>tích</a:t>
            </a:r>
            <a:r>
              <a:rPr lang="en-US" b="1" dirty="0"/>
              <a:t> ( </a:t>
            </a:r>
            <a:r>
              <a:rPr lang="en-US" b="1" i="1" dirty="0" err="1"/>
              <a:t>Cảm</a:t>
            </a:r>
            <a:r>
              <a:rPr lang="en-US" b="1" i="1" dirty="0"/>
              <a:t> </a:t>
            </a:r>
            <a:r>
              <a:rPr lang="en-US" b="1" i="1" dirty="0" err="1"/>
              <a:t>nghĩ</a:t>
            </a:r>
            <a:r>
              <a:rPr lang="en-US" b="1" i="1" dirty="0"/>
              <a:t> </a:t>
            </a:r>
            <a:r>
              <a:rPr lang="en-US" b="1" i="1" dirty="0" err="1"/>
              <a:t>về</a:t>
            </a:r>
            <a:r>
              <a:rPr lang="en-US" b="1" i="1" dirty="0"/>
              <a:t> </a:t>
            </a:r>
            <a:r>
              <a:rPr lang="en-US" b="1" i="1" dirty="0" err="1"/>
              <a:t>cảnh</a:t>
            </a:r>
            <a:r>
              <a:rPr lang="en-US" b="1" i="1" dirty="0"/>
              <a:t> </a:t>
            </a:r>
            <a:r>
              <a:rPr lang="en-US" b="1" i="1" dirty="0" err="1"/>
              <a:t>trường</a:t>
            </a:r>
            <a:r>
              <a:rPr lang="en-US" b="1" i="1" dirty="0"/>
              <a:t> </a:t>
            </a:r>
            <a:r>
              <a:rPr lang="en-US" b="1" i="1" dirty="0" err="1"/>
              <a:t>thi</a:t>
            </a:r>
            <a:r>
              <a:rPr lang="en-US" b="1" i="1" dirty="0"/>
              <a:t>…)</a:t>
            </a:r>
            <a:endParaRPr lang="en-US" b="1" i="1" dirty="0">
              <a:latin typeface="Times New Roman" pitchFamily="18" charset="0"/>
            </a:endParaRPr>
          </a:p>
          <a:p>
            <a:pPr algn="ctr">
              <a:buFontTx/>
              <a:buNone/>
            </a:pPr>
            <a:r>
              <a:rPr lang="en-US" sz="3600" b="1" u="sng" dirty="0">
                <a:latin typeface="Times New Roman" pitchFamily="18" charset="0"/>
              </a:rPr>
              <a:t>II/</a:t>
            </a:r>
            <a:r>
              <a:rPr lang="en-US" sz="3600" b="1" u="sng" dirty="0" err="1">
                <a:latin typeface="Times New Roman" pitchFamily="18" charset="0"/>
              </a:rPr>
              <a:t>Thực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hành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viết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đoạn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văn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hoàn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chỉnh</a:t>
            </a:r>
            <a:r>
              <a:rPr lang="en-US" dirty="0"/>
              <a:t> .  </a:t>
            </a:r>
          </a:p>
        </p:txBody>
      </p:sp>
    </p:spTree>
    <p:extLst>
      <p:ext uri="{BB962C8B-B14F-4D97-AF65-F5344CB8AC3E}">
        <p14:creationId xmlns:p14="http://schemas.microsoft.com/office/powerpoint/2010/main" val="40665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457200"/>
            <a:ext cx="8382000" cy="5638800"/>
          </a:xfrm>
          <a:noFill/>
          <a:ln>
            <a:solidFill>
              <a:srgbClr val="FFFF00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en-US" sz="4000" b="1" u="sng" dirty="0" smtClean="0">
                <a:latin typeface="Times New Roman" pitchFamily="18" charset="0"/>
                <a:cs typeface="Times New Roman" pitchFamily="18" charset="0"/>
              </a:rPr>
              <a:t>CÁCH PHÂN TÍCH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 (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dung;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FontTx/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…)</a:t>
            </a:r>
          </a:p>
          <a:p>
            <a:pPr>
              <a:buFontTx/>
              <a:buNone/>
            </a:pP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3" name="Picture 5" descr="Picture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127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Pictur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338" y="5026025"/>
            <a:ext cx="1998662" cy="183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00118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496" y="1790814"/>
            <a:ext cx="877919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LUYỆN TẬP</a:t>
            </a:r>
          </a:p>
          <a:p>
            <a:pPr algn="ctr"/>
            <a:r>
              <a:rPr lang="vi-VN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THAO TÁC</a:t>
            </a:r>
          </a:p>
          <a:p>
            <a:pPr algn="ctr"/>
            <a:r>
              <a:rPr lang="vi-VN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 LẬP LUẬN PHÂN TÍCH</a:t>
            </a:r>
            <a:endParaRPr lang="en-US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206970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2667000" y="228600"/>
            <a:ext cx="3810000" cy="685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200"/>
                    </a:gs>
                    <a:gs pos="22500">
                      <a:srgbClr val="FF7A00"/>
                    </a:gs>
                    <a:gs pos="35000">
                      <a:srgbClr val="FF0300"/>
                    </a:gs>
                    <a:gs pos="50000">
                      <a:srgbClr val="4D0808"/>
                    </a:gs>
                    <a:gs pos="65000">
                      <a:srgbClr val="FF0300"/>
                    </a:gs>
                    <a:gs pos="775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latin typeface="Times New Roman" pitchFamily="18" charset="0"/>
                <a:cs typeface="Times New Roman" pitchFamily="18" charset="0"/>
              </a:rPr>
              <a:t> CỦNG CỐ 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304800" y="1371600"/>
            <a:ext cx="8610600" cy="329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Chia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4" name="Picture 6" descr="die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694407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83058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vi-VN" sz="3000" b="1" dirty="0" smtClean="0">
                <a:solidFill>
                  <a:schemeClr val="bg1"/>
                </a:solidFill>
                <a:latin typeface="+mj-lt"/>
              </a:rPr>
              <a:t>    ÔN </a:t>
            </a:r>
            <a:r>
              <a:rPr lang="en-US" sz="3000" b="1" dirty="0" smtClean="0">
                <a:solidFill>
                  <a:schemeClr val="bg1"/>
                </a:solidFill>
                <a:latin typeface="+mj-lt"/>
              </a:rPr>
              <a:t>B</a:t>
            </a:r>
            <a:r>
              <a:rPr lang="vi-VN" sz="3000" b="1" dirty="0" smtClean="0">
                <a:solidFill>
                  <a:schemeClr val="bg1"/>
                </a:solidFill>
                <a:latin typeface="+mj-lt"/>
              </a:rPr>
              <a:t>À</a:t>
            </a:r>
            <a:r>
              <a:rPr lang="en-US" sz="3000" b="1" dirty="0" smtClean="0">
                <a:solidFill>
                  <a:schemeClr val="bg1"/>
                </a:solidFill>
                <a:latin typeface="+mj-lt"/>
              </a:rPr>
              <a:t>I</a:t>
            </a:r>
            <a:endParaRPr lang="en-US" sz="3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04800" y="1676400"/>
            <a:ext cx="8610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Thế nào là thao tác lập luận phân tích?</a:t>
            </a:r>
          </a:p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Mục đích, yêu cầu của thao tác lập luận phân tích ?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28600" y="914400"/>
            <a:ext cx="8686800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>
                <a:solidFill>
                  <a:schemeClr val="bg1"/>
                </a:solidFill>
                <a:latin typeface="+mj-lt"/>
              </a:rPr>
              <a:t>- Khái niệm</a:t>
            </a:r>
            <a:r>
              <a:rPr lang="en-US" sz="2600">
                <a:solidFill>
                  <a:schemeClr val="bg1"/>
                </a:solidFill>
                <a:latin typeface="+mj-lt"/>
              </a:rPr>
              <a:t>: Phân tích là chia nhỏ đối tượng thành các yếu tố, bộ phận để xem xét rồi khái quát, phát hiện bản chất của đối tượng.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sz="2600" b="1">
                <a:solidFill>
                  <a:schemeClr val="bg1"/>
                </a:solidFill>
                <a:latin typeface="+mj-lt"/>
              </a:rPr>
              <a:t>- Mục đích</a:t>
            </a:r>
            <a:r>
              <a:rPr lang="en-US" sz="2600">
                <a:solidFill>
                  <a:schemeClr val="bg1"/>
                </a:solidFill>
                <a:latin typeface="+mj-lt"/>
              </a:rPr>
              <a:t>: làm rõ đặc điểm về nội dung, hình thức, cấu trúc, và các mối quan hệ bên trong, bên ngoài của đối tượng.</a:t>
            </a:r>
            <a:endParaRPr lang="vi-VN" sz="2600">
              <a:solidFill>
                <a:schemeClr val="bg1"/>
              </a:solidFill>
              <a:latin typeface="+mj-lt"/>
            </a:endParaRPr>
          </a:p>
          <a:p>
            <a:pPr>
              <a:buFontTx/>
              <a:buChar char="-"/>
            </a:pPr>
            <a:r>
              <a:rPr lang="en-US" sz="2600" b="1">
                <a:solidFill>
                  <a:schemeClr val="bg1"/>
                </a:solidFill>
                <a:latin typeface="+mj-lt"/>
              </a:rPr>
              <a:t> </a:t>
            </a:r>
            <a:r>
              <a:rPr lang="vi-VN" sz="2600" b="1">
                <a:solidFill>
                  <a:schemeClr val="bg1"/>
                </a:solidFill>
                <a:latin typeface="+mj-lt"/>
              </a:rPr>
              <a:t>Yêu cầu:</a:t>
            </a:r>
            <a:r>
              <a:rPr lang="vi-VN" sz="2600">
                <a:solidFill>
                  <a:schemeClr val="bg1"/>
                </a:solidFill>
                <a:latin typeface="+mj-lt"/>
              </a:rPr>
              <a:t> </a:t>
            </a:r>
            <a:endParaRPr lang="en-US" sz="2600">
              <a:solidFill>
                <a:schemeClr val="bg1"/>
              </a:solidFill>
              <a:latin typeface="+mj-lt"/>
            </a:endParaRPr>
          </a:p>
          <a:p>
            <a:r>
              <a:rPr lang="en-US" sz="2600">
                <a:solidFill>
                  <a:schemeClr val="bg1"/>
                </a:solidFill>
                <a:latin typeface="+mj-lt"/>
              </a:rPr>
              <a:t>+ Xác định rõ mục đích của việc phân tích là làm sáng tỏ ý kiến quan điểm nào.</a:t>
            </a:r>
          </a:p>
          <a:p>
            <a:r>
              <a:rPr lang="en-US" sz="2600">
                <a:solidFill>
                  <a:schemeClr val="bg1"/>
                </a:solidFill>
                <a:latin typeface="+mj-lt"/>
              </a:rPr>
              <a:t>+ Chia nhỏ đối tượng phân tích thành từng yếu tố nhỏ để tìm hiểu sâu hơn.</a:t>
            </a:r>
          </a:p>
          <a:p>
            <a:r>
              <a:rPr lang="en-US" sz="2600">
                <a:solidFill>
                  <a:schemeClr val="bg1"/>
                </a:solidFill>
                <a:latin typeface="+mj-lt"/>
              </a:rPr>
              <a:t>+ Tổng hợp sau khi phân tích để có một cái nhìn khái quát.</a:t>
            </a:r>
          </a:p>
        </p:txBody>
      </p:sp>
    </p:spTree>
    <p:extLst>
      <p:ext uri="{BB962C8B-B14F-4D97-AF65-F5344CB8AC3E}">
        <p14:creationId xmlns:p14="http://schemas.microsoft.com/office/powerpoint/2010/main" val="262000382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5" grpId="1"/>
      <p:bldP spid="307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09" y="-99392"/>
            <a:ext cx="8229600" cy="1143000"/>
          </a:xfrm>
        </p:spPr>
        <p:txBody>
          <a:bodyPr/>
          <a:lstStyle/>
          <a:p>
            <a:r>
              <a:rPr lang="vi-VN" b="1" dirty="0" smtClean="0"/>
              <a:t>THỰC HÀNH </a:t>
            </a:r>
            <a:endParaRPr lang="en-US" b="1" dirty="0"/>
          </a:p>
        </p:txBody>
      </p:sp>
      <p:sp>
        <p:nvSpPr>
          <p:cNvPr id="4" name="Content Placeholder 6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13967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vi-VN" sz="2500" b="1" dirty="0">
                <a:latin typeface="+mj-lt"/>
              </a:rPr>
              <a:t>ĐỀ 1</a:t>
            </a:r>
            <a:r>
              <a:rPr lang="vi-VN" sz="2500" dirty="0">
                <a:latin typeface="+mj-lt"/>
              </a:rPr>
              <a:t>: </a:t>
            </a:r>
            <a:r>
              <a:rPr lang="en-US" sz="2500" dirty="0" err="1">
                <a:latin typeface="+mj-lt"/>
              </a:rPr>
              <a:t>Tự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ti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và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tự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phụ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là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hai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thái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độ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trái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ngược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nhau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nhưng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đều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ảnh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hưởng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không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tốt</a:t>
            </a:r>
            <a:r>
              <a:rPr lang="vi-VN" sz="2500" dirty="0">
                <a:latin typeface="+mj-lt"/>
              </a:rPr>
              <a:t> đến kết quả học tập và công tác. Hãy phân tích hai căn bệnh trên.</a:t>
            </a:r>
            <a:endParaRPr lang="en-US" sz="2500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14047" y="2396587"/>
            <a:ext cx="2736304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BƯỚC 1: </a:t>
            </a:r>
            <a:endParaRPr lang="en-US" sz="20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TÌM HIỂU NHỮNG TỪ NGỮ QUAN TRỌNG</a:t>
            </a:r>
            <a:endParaRPr lang="vi-VN" sz="2000" b="1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09250" y="5700136"/>
            <a:ext cx="2736304" cy="12241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BƯỚC 4: </a:t>
            </a:r>
            <a:endParaRPr lang="en-US" sz="20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VIẾT BÀI VÀ</a:t>
            </a:r>
            <a:endParaRPr lang="vi-VN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ĐỌC LẠI</a:t>
            </a:r>
          </a:p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SỬA BÀI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68036" y="4509120"/>
            <a:ext cx="2736304" cy="12241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BƯỚC 3: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LẬP DÀN Ý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1720" y="3429000"/>
            <a:ext cx="2736304" cy="122413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BƯỚC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 2:</a:t>
            </a:r>
          </a:p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PHÂN </a:t>
            </a:r>
            <a:r>
              <a:rPr lang="vi-VN" sz="2000" b="1" dirty="0">
                <a:solidFill>
                  <a:schemeClr val="tx1"/>
                </a:solidFill>
                <a:latin typeface="+mj-lt"/>
              </a:rPr>
              <a:t>TÍCH </a:t>
            </a:r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ĐỀ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322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9948" y="141600"/>
            <a:ext cx="7786468" cy="1015663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TÌM NHỮNG TỪ NGỮ </a:t>
            </a:r>
          </a:p>
          <a:p>
            <a:pPr algn="ctr"/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 TRỌNG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3251" y="1484784"/>
            <a:ext cx="9144000" cy="386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5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3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khiêm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tốn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”? </a:t>
            </a:r>
          </a:p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2.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”?</a:t>
            </a:r>
          </a:p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tin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”?</a:t>
            </a:r>
          </a:p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4.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”?</a:t>
            </a:r>
          </a:p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1031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AutoShape 10"/>
          <p:cNvSpPr>
            <a:spLocks noChangeArrowheads="1"/>
          </p:cNvSpPr>
          <p:nvPr/>
        </p:nvSpPr>
        <p:spPr bwMode="auto">
          <a:xfrm>
            <a:off x="6917789" y="980728"/>
            <a:ext cx="2269470" cy="2776516"/>
          </a:xfrm>
          <a:prstGeom prst="flowChartAlternateProcess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vi,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04" name="AutoShape 11"/>
          <p:cNvSpPr>
            <a:spLocks noChangeArrowheads="1"/>
          </p:cNvSpPr>
          <p:nvPr/>
        </p:nvSpPr>
        <p:spPr bwMode="auto">
          <a:xfrm>
            <a:off x="2307274" y="980728"/>
            <a:ext cx="2336734" cy="2776516"/>
          </a:xfrm>
          <a:prstGeom prst="flowChartAlternateProcess">
            <a:avLst/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30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endParaRPr lang="en-US" altLang="en-US" sz="30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30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vi-VN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hân tích</a:t>
            </a:r>
            <a:r>
              <a:rPr lang="en-US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endParaRPr lang="en-US" altLang="en-US" sz="30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30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altLang="en-US" sz="30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altLang="en-US" sz="30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30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altLang="en-US" sz="3000" b="1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1205" name="AutoShape 12"/>
          <p:cNvSpPr>
            <a:spLocks noChangeArrowheads="1"/>
          </p:cNvSpPr>
          <p:nvPr/>
        </p:nvSpPr>
        <p:spPr bwMode="auto">
          <a:xfrm>
            <a:off x="4781661" y="1090925"/>
            <a:ext cx="2129765" cy="2556122"/>
          </a:xfrm>
          <a:prstGeom prst="flowChartAlternateProcess">
            <a:avLst/>
          </a:prstGeom>
          <a:solidFill>
            <a:srgbClr val="CCFFCC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2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 </a:t>
            </a:r>
            <a:endParaRPr lang="en-US" altLang="en-US" sz="2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tích</a:t>
            </a:r>
            <a:endParaRPr lang="en-US" altLang="en-US" sz="2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endParaRPr lang="en-US" altLang="en-US" sz="2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2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14355" name="AutoShape 19"/>
          <p:cNvSpPr>
            <a:spLocks noChangeArrowheads="1"/>
          </p:cNvSpPr>
          <p:nvPr/>
        </p:nvSpPr>
        <p:spPr bwMode="auto">
          <a:xfrm>
            <a:off x="2170643" y="4293095"/>
            <a:ext cx="2363725" cy="258835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algn="ctr">
              <a:buFontTx/>
              <a:buChar char="-"/>
            </a:pPr>
            <a:endParaRPr lang="vi-V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>
            <a:off x="3305905" y="3797153"/>
            <a:ext cx="7915" cy="49594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64" name="Line 28"/>
          <p:cNvSpPr>
            <a:spLocks noChangeShapeType="1"/>
          </p:cNvSpPr>
          <p:nvPr/>
        </p:nvSpPr>
        <p:spPr bwMode="auto">
          <a:xfrm flipH="1">
            <a:off x="8010497" y="3797152"/>
            <a:ext cx="0" cy="46461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65" name="Line 29"/>
          <p:cNvSpPr>
            <a:spLocks noChangeShapeType="1"/>
          </p:cNvSpPr>
          <p:nvPr/>
        </p:nvSpPr>
        <p:spPr bwMode="auto">
          <a:xfrm flipH="1">
            <a:off x="1073538" y="3631984"/>
            <a:ext cx="0" cy="5358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67" name="Line 31"/>
          <p:cNvSpPr>
            <a:spLocks noChangeShapeType="1"/>
          </p:cNvSpPr>
          <p:nvPr/>
        </p:nvSpPr>
        <p:spPr bwMode="auto">
          <a:xfrm flipH="1">
            <a:off x="5654548" y="3606119"/>
            <a:ext cx="16922" cy="6869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9948" y="141600"/>
            <a:ext cx="7786468" cy="553998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 2: PHÂN TÍCH ĐỀ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6995999" y="4293095"/>
            <a:ext cx="2101361" cy="2658792"/>
          </a:xfrm>
          <a:prstGeom prst="octagon">
            <a:avLst>
              <a:gd name="adj" fmla="val 29287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algn="ctr">
              <a:buFontTx/>
              <a:buChar char="-"/>
            </a:pPr>
            <a:endParaRPr lang="en-US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>
            <a:off x="2170643" y="4236715"/>
            <a:ext cx="2363725" cy="264473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vi-V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4487145" y="4236716"/>
            <a:ext cx="2368649" cy="2621284"/>
          </a:xfrm>
          <a:prstGeom prst="octagon">
            <a:avLst>
              <a:gd name="adj" fmla="val 29287"/>
            </a:avLst>
          </a:prstGeom>
          <a:solidFill>
            <a:srgbClr val="CCFFCC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>
            <a:off x="121858" y="4153137"/>
            <a:ext cx="2185416" cy="2696244"/>
          </a:xfrm>
          <a:prstGeom prst="octagon">
            <a:avLst>
              <a:gd name="adj" fmla="val 29287"/>
            </a:avLst>
          </a:prstGeom>
          <a:solidFill>
            <a:srgbClr val="A2EDFC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AutoShape 13"/>
          <p:cNvSpPr>
            <a:spLocks noChangeArrowheads="1"/>
          </p:cNvSpPr>
          <p:nvPr/>
        </p:nvSpPr>
        <p:spPr bwMode="auto">
          <a:xfrm>
            <a:off x="72231" y="1090925"/>
            <a:ext cx="2129094" cy="2448272"/>
          </a:xfrm>
          <a:prstGeom prst="flowChartAlternateProcess">
            <a:avLst/>
          </a:prstGeom>
          <a:solidFill>
            <a:srgbClr val="A2EDFC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vi-V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Đề bài</a:t>
            </a:r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7933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5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71600" y="1340768"/>
            <a:ext cx="7272808" cy="478539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/>
              <a:t>Mơ</a:t>
            </a:r>
            <a:r>
              <a:rPr lang="en-US" dirty="0" smtClean="0"/>
              <a:t>̉ </a:t>
            </a:r>
            <a:r>
              <a:rPr lang="en-US" dirty="0" err="1" smtClean="0"/>
              <a:t>bài</a:t>
            </a:r>
            <a:endParaRPr lang="en-US" dirty="0" smtClean="0"/>
          </a:p>
          <a:p>
            <a:pPr marL="514350" indent="-51435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 </a:t>
            </a:r>
            <a:r>
              <a:rPr lang="en-US" dirty="0" err="1" smtClean="0"/>
              <a:t>Thân</a:t>
            </a:r>
            <a:r>
              <a:rPr lang="en-US" dirty="0" smtClean="0"/>
              <a:t> </a:t>
            </a:r>
            <a:r>
              <a:rPr lang="en-US" dirty="0" err="1" smtClean="0"/>
              <a:t>bài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 </a:t>
            </a:r>
            <a:r>
              <a:rPr lang="en-US" dirty="0" err="1" smtClean="0"/>
              <a:t>Kết</a:t>
            </a:r>
            <a:r>
              <a:rPr lang="en-US" dirty="0" smtClean="0"/>
              <a:t> </a:t>
            </a:r>
            <a:r>
              <a:rPr lang="en-US" dirty="0" err="1" smtClean="0"/>
              <a:t>bài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-8538"/>
            <a:ext cx="7066388" cy="707886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vi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LẬP DÀN Ý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48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153400" cy="6172200"/>
          </a:xfrm>
          <a:solidFill>
            <a:srgbClr val="3333FF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i="1" u="sng" dirty="0" smtClean="0">
                <a:solidFill>
                  <a:srgbClr val="FFFF00"/>
                </a:solidFill>
                <a:latin typeface="Times New Roman" pitchFamily="18" charset="0"/>
              </a:rPr>
              <a:t>GỢI Ý PHẦN THÂN BÀI: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u="sng" dirty="0" smtClean="0">
                <a:solidFill>
                  <a:srgbClr val="FFFF00"/>
                </a:solidFill>
                <a:latin typeface="Times New Roman" pitchFamily="18" charset="0"/>
              </a:rPr>
              <a:t>a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.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: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b="1" i="1" u="sng" dirty="0" err="1" smtClean="0">
                <a:solidFill>
                  <a:srgbClr val="FFFF00"/>
                </a:solidFill>
                <a:latin typeface="Times New Roman" pitchFamily="18" charset="0"/>
              </a:rPr>
              <a:t>Khái</a:t>
            </a:r>
            <a:r>
              <a:rPr lang="en-US" b="1" i="1" u="sng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niệm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  <a:p>
            <a:pPr marL="0" indent="0">
              <a:lnSpc>
                <a:spcPct val="90000"/>
              </a:lnSpc>
              <a:buNone/>
            </a:pPr>
            <a:endParaRPr lang="en-US" b="1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</a:rPr>
              <a:t>-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Biểu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hiện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</a:rPr>
              <a:t>:</a:t>
            </a:r>
            <a:endParaRPr lang="en-US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8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609600"/>
            <a:ext cx="8153400" cy="5943600"/>
          </a:xfrm>
          <a:solidFill>
            <a:srgbClr val="3333FF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-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Nguyên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nhân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gây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nên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căn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bệnh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ti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  <a:p>
            <a:pPr>
              <a:buFontTx/>
              <a:buNone/>
            </a:pPr>
            <a:endParaRPr lang="en-US" b="1" i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Char char="-"/>
            </a:pPr>
            <a:r>
              <a:rPr lang="en-US" b="1" i="1" u="sng" dirty="0" err="1" smtClean="0">
                <a:solidFill>
                  <a:srgbClr val="FFFF00"/>
                </a:solidFill>
                <a:latin typeface="Times New Roman" pitchFamily="18" charset="0"/>
              </a:rPr>
              <a:t>Tác</a:t>
            </a:r>
            <a:r>
              <a:rPr lang="en-US" b="1" i="1" u="sng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hại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căn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bệnh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học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tập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–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công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tác</a:t>
            </a:r>
            <a:r>
              <a:rPr lang="en-US" b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en-US" b="1" u="sng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en-US" b="1" u="sng" dirty="0">
              <a:solidFill>
                <a:srgbClr val="FFFF0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en-US" b="1" u="sng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6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1158</Words>
  <Application>Microsoft Office PowerPoint</Application>
  <PresentationFormat>On-screen Show (4:3)</PresentationFormat>
  <Paragraphs>125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THỰC HÀNH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Hong - VP Dang Uy</cp:lastModifiedBy>
  <cp:revision>12</cp:revision>
  <dcterms:created xsi:type="dcterms:W3CDTF">2020-04-27T01:34:04Z</dcterms:created>
  <dcterms:modified xsi:type="dcterms:W3CDTF">2020-04-29T05:28:44Z</dcterms:modified>
</cp:coreProperties>
</file>